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5860CFC-BE87-431C-8FEA-C2EDDDDDA5C3}">
  <a:tblStyle styleId="{D5860CFC-BE87-431C-8FEA-C2EDDDDDA5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1815770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1815770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1815770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1815770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1815770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1815770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51815770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51815770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51815770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51815770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518157701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518157701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1815770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1815770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18157701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18157701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18157701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18157701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518157701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518157701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181577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181577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518157701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518157701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518157701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518157701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18157701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518157701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18157701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18157701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518157701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518157701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51815770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51815770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1815770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1815770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1815770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181577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1815770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1815770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1815770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1815770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51815770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51815770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1815770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1815770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51815770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51815770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hyperlink" Target="https://web.archive.org/web/20170701000000*/www.twitter.com/Crystal1Johns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hyperlink" Target="https://web.archive.org/web/20170223212559/www.twitter.com/Crystal1Johns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web.archive.org/web/20161202053131/www.twitter.com/TEN_GO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hyperlink" Target="https://web.archive.org/web/20161202053131/www.twitter.com/TEN_GO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hyperlink" Target="https://www.axios.com/russian-national-charged-with-2018-election-interference-d0fae66c-3270-49f3-ab2c-b16cd870f46f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hyperlink" Target="https://intelligence.house.gov/uploadedfiles/exhibit_b.pdf" TargetMode="External"/><Relationship Id="rId6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6075"/>
            <a:ext cx="8520600" cy="24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45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The Surprising Nuance Behind the Russian Troll Strategy</a:t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Author: </a:t>
            </a:r>
            <a:r>
              <a:rPr i="1" lang="en" sz="2000"/>
              <a:t>Kate</a:t>
            </a:r>
            <a:r>
              <a:rPr lang="en" sz="2000"/>
              <a:t> </a:t>
            </a:r>
            <a:r>
              <a:rPr i="1" lang="en" sz="2000"/>
              <a:t>Starbird</a:t>
            </a:r>
            <a:endParaRPr i="1"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12150"/>
            <a:ext cx="85206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CS795/895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2019-03-27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Puneeth Bikkasandra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Old Dominion University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Network graph using retweet patterns from accounts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0" y="617438"/>
            <a:ext cx="6364498" cy="3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11700" y="4350000"/>
            <a:ext cx="8626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  Retweet Network Graph of Accounts in Twitter Conversations about #BlackLivesMatter and Shooting Events in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Accounts identified as IRA’s information operations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479225"/>
            <a:ext cx="6391275" cy="405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197825" y="4550025"/>
            <a:ext cx="86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Retweet Network Graph plus IRA Troll Accounts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86700" y="640500"/>
            <a:ext cx="40554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@Crystal1Johnson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@gloed_up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@BleepThePolice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African-American activists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736850" y="780325"/>
            <a:ext cx="43194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31170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#</a:t>
            </a:r>
            <a:r>
              <a:rPr b="1" lang="en" sz="2400" u="sng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274E13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4943850" y="640500"/>
            <a:ext cx="4055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@TEN_GOP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@USA_Gunslinger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@SouthLoneStar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U.S. citizens or political groups critical of the #BlackLivesMatter movement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79385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lang="en" sz="2400" u="sng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980000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11700" y="4550025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148650" y="4519400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25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of Information Operations: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05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Sneak into online communities, develop trust and gather audience.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trust to be used as advantage for other goals, prepare communities for goals of the operators.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division and pressurize the weak areas in the society.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divided society ceases to come together for a common understanding.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214200" y="4404900"/>
            <a:ext cx="871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1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(Continued)...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8001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communities for other strategic goals, IRA accounts on: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side of the graph being in support to </a:t>
            </a:r>
            <a:r>
              <a:rPr b="1" i="1" lang="en"/>
              <a:t>Mr. Donald Trump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side were the critics of </a:t>
            </a:r>
            <a:r>
              <a:rPr b="1" i="1" lang="en"/>
              <a:t>Hillary Clinton</a:t>
            </a:r>
            <a:r>
              <a:rPr lang="en"/>
              <a:t> highlighting her comments as  racist and not to vote.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unique strategies on different sides of the graph with a common objective: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b="1" lang="en"/>
              <a:t>Electing Mr. Donald Trump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supporting political results that destabilize country’s strategic positions and strengthen rivals.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260250" y="4505975"/>
            <a:ext cx="86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589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Crystal1Johnson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- </a:t>
            </a:r>
            <a:r>
              <a:rPr b="1" lang="en">
                <a:solidFill>
                  <a:srgbClr val="274E13"/>
                </a:solidFill>
                <a:highlight>
                  <a:srgbClr val="FFFFFF"/>
                </a:highlight>
              </a:rPr>
              <a:t>Pro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863" y="640789"/>
            <a:ext cx="6174276" cy="394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208825" y="4648925"/>
            <a:ext cx="841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318725" y="4580850"/>
            <a:ext cx="8133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/>
              </a:rPr>
              <a:t>https://web.archive.org/web/20170701000000*/www.twitter.com/Crystal1Johnson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75" y="0"/>
            <a:ext cx="3259300" cy="3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800" y="1142951"/>
            <a:ext cx="3000349" cy="285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475" y="2247650"/>
            <a:ext cx="3111450" cy="253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5" y="2286875"/>
            <a:ext cx="3198826" cy="2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75" y="89389"/>
            <a:ext cx="3000351" cy="235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582500" y="4743200"/>
            <a:ext cx="77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https://web.archive.org/web/20170223212559/www.twitter.com/Crystal1Johnson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@T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EN_GOP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anti </a:t>
            </a:r>
            <a:r>
              <a:rPr b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644050"/>
            <a:ext cx="6453811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153875" y="4739800"/>
            <a:ext cx="8616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0" y="87950"/>
            <a:ext cx="3895749" cy="3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405" y="87950"/>
            <a:ext cx="3803170" cy="32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75" y="1146663"/>
            <a:ext cx="2705101" cy="2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/>
        </p:nvSpPr>
        <p:spPr>
          <a:xfrm>
            <a:off x="351700" y="4651425"/>
            <a:ext cx="8451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25" y="2472850"/>
            <a:ext cx="3110948" cy="23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425" y="2141775"/>
            <a:ext cx="3450974" cy="2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0"/>
          <p:cNvSpPr txBox="1"/>
          <p:nvPr/>
        </p:nvSpPr>
        <p:spPr>
          <a:xfrm>
            <a:off x="587950" y="4736850"/>
            <a:ext cx="797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267725" y="17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Domestic vs. International operations: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857250"/>
            <a:ext cx="85206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IRA accounts in Russian and English languages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Total </a:t>
            </a:r>
            <a:r>
              <a:rPr b="1" lang="en"/>
              <a:t>3667</a:t>
            </a:r>
            <a:r>
              <a:rPr lang="en"/>
              <a:t> unique accounts set to below languages: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4" name="Google Shape;204;p31"/>
          <p:cNvGraphicFramePr/>
          <p:nvPr/>
        </p:nvGraphicFramePr>
        <p:xfrm>
          <a:off x="743675" y="2439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{D5860CFC-BE87-431C-8FEA-C2EDDDDDA5C3}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Language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Accounts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Tweets Recorded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Russian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1013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4,853,185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2286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3,261,931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31"/>
          <p:cNvSpPr txBox="1"/>
          <p:nvPr/>
        </p:nvSpPr>
        <p:spPr>
          <a:xfrm>
            <a:off x="384675" y="4557750"/>
            <a:ext cx="86055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4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51450" y="4492800"/>
            <a:ext cx="8675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8625"/>
            <a:ext cx="8839200" cy="353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274750" y="4396150"/>
            <a:ext cx="86385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18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Impact through retweet numbers: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311700" y="753975"/>
            <a:ext cx="8520600" cy="3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																																																								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8" name="Google Shape;218;p33"/>
          <p:cNvGraphicFramePr/>
          <p:nvPr/>
        </p:nvGraphicFramePr>
        <p:xfrm>
          <a:off x="465575" y="110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{D5860CFC-BE87-431C-8FEA-C2EDDDDDA5C3}</a:tableStyleId>
              </a:tblPr>
              <a:tblGrid>
                <a:gridCol w="2859975"/>
                <a:gridCol w="2354375"/>
                <a:gridCol w="26071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Original Tweets (IRA accounts)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Retweets (non IRA)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 Tweets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5.7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3.3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9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19" name="Google Shape;219;p33"/>
          <p:cNvGraphicFramePr/>
          <p:nvPr/>
        </p:nvGraphicFramePr>
        <p:xfrm>
          <a:off x="864575" y="306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{D5860CFC-BE87-431C-8FEA-C2EDDDDDA5C3}</a:tableStyleId>
              </a:tblPr>
              <a:tblGrid>
                <a:gridCol w="3619500"/>
                <a:gridCol w="3619500"/>
              </a:tblGrid>
              <a:tr h="311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Retweets in English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Retweets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31 million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20" name="Google Shape;220;p33"/>
          <p:cNvCxnSpPr/>
          <p:nvPr/>
        </p:nvCxnSpPr>
        <p:spPr>
          <a:xfrm>
            <a:off x="1901325" y="1912325"/>
            <a:ext cx="0" cy="115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33"/>
          <p:cNvSpPr txBox="1"/>
          <p:nvPr/>
        </p:nvSpPr>
        <p:spPr>
          <a:xfrm>
            <a:off x="406650" y="4507100"/>
            <a:ext cx="825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137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Retweet count over time by Language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2375"/>
            <a:ext cx="8839202" cy="3652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311850" y="4514425"/>
            <a:ext cx="852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548601"/>
            <a:ext cx="3375526" cy="42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3837750" y="2304750"/>
            <a:ext cx="5194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762" y="527888"/>
            <a:ext cx="5317875" cy="35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5"/>
          <p:cNvSpPr txBox="1"/>
          <p:nvPr/>
        </p:nvSpPr>
        <p:spPr>
          <a:xfrm>
            <a:off x="141400" y="4781525"/>
            <a:ext cx="8585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37" name="Google Shape;237;p35"/>
          <p:cNvSpPr txBox="1"/>
          <p:nvPr/>
        </p:nvSpPr>
        <p:spPr>
          <a:xfrm>
            <a:off x="3773275" y="4125825"/>
            <a:ext cx="5194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  <p:sp>
        <p:nvSpPr>
          <p:cNvPr id="238" name="Google Shape;238;p35"/>
          <p:cNvSpPr txBox="1"/>
          <p:nvPr/>
        </p:nvSpPr>
        <p:spPr>
          <a:xfrm>
            <a:off x="141400" y="-54950"/>
            <a:ext cx="83196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Most tweeted hashtags and their analysis:</a:t>
            </a:r>
            <a:endParaRPr b="1" sz="2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0" y="552350"/>
            <a:ext cx="6814026" cy="41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54950" y="4824775"/>
            <a:ext cx="8275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45" name="Google Shape;245;p36"/>
          <p:cNvSpPr txBox="1"/>
          <p:nvPr/>
        </p:nvSpPr>
        <p:spPr>
          <a:xfrm>
            <a:off x="307725" y="28325"/>
            <a:ext cx="7385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Tweets over a time for specific areas</a:t>
            </a:r>
            <a:endParaRPr b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31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 Away: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362800"/>
            <a:ext cx="8520600" cy="24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Availability of the twitter data set will help diverse perspectives and methods of analysis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By carefully enacting these personas, the IRA agents shape ideas around online behavior in the politically active environments.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using network graph provides the overview of strategies of IRA accounts.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263775" y="4407150"/>
            <a:ext cx="8693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51" y="676275"/>
            <a:ext cx="7372551" cy="411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14300" y="47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https://www.axios.com/russian-national-charged-with-2018-election-interference-d0fae66c-3270-49f3-ab2c-b16cd870f46f.html</a:t>
            </a:r>
            <a:endParaRPr sz="1200"/>
          </a:p>
        </p:txBody>
      </p:sp>
      <p:sp>
        <p:nvSpPr>
          <p:cNvPr id="68" name="Google Shape;68;p15"/>
          <p:cNvSpPr txBox="1"/>
          <p:nvPr/>
        </p:nvSpPr>
        <p:spPr>
          <a:xfrm>
            <a:off x="822950" y="1714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17175" y="68575"/>
            <a:ext cx="884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DOJ Charges against Russian Citizens for Election Interference</a:t>
            </a:r>
            <a:endParaRPr b="1" sz="2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971550"/>
            <a:ext cx="8520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Exploiting social media platforms to manipulate audiences for strategic and political goals.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Main aim was to influence the U.S. election in 2016.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Intention being to track online conversations around the #BlackLivesMatter movement.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88625" y="274325"/>
            <a:ext cx="7018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What is </a:t>
            </a:r>
            <a:r>
              <a:rPr b="1" lang="en" sz="2800">
                <a:solidFill>
                  <a:srgbClr val="980000"/>
                </a:solidFill>
              </a:rPr>
              <a:t>Information Operations?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4389125"/>
            <a:ext cx="8580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Framing: a powerful tool.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48700"/>
            <a:ext cx="85206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Interpreting</a:t>
            </a:r>
            <a:r>
              <a:rPr lang="en">
                <a:solidFill>
                  <a:srgbClr val="434343"/>
                </a:solidFill>
              </a:rPr>
              <a:t> new information through the way we see, hear and experience.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Frames existing in individuals can be shared and will guide others in interpreting information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News, political ads, or a conversation with a friend help you understand why to vote.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Framing contests result when multiple groups attempt to promote different frames.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270150" y="4697725"/>
            <a:ext cx="86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0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Framing contests on twitter: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77700"/>
            <a:ext cx="852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66,000 tweets and 8,500 accounts (Supportive vs Critical)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492000" y="45605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4110000"/>
            <a:ext cx="839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" y="1355050"/>
            <a:ext cx="7214899" cy="31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0000" y="4578600"/>
            <a:ext cx="87525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“Shared Audience” Network Graph of Accounts in Twitter Conversations about #BlackLivesMatter and Shooting Events in 2016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066125" y="1758425"/>
            <a:ext cx="1318800" cy="9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241800" y="1355050"/>
            <a:ext cx="1538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Supporting</a:t>
            </a:r>
            <a:endParaRPr b="1" sz="1800">
              <a:solidFill>
                <a:srgbClr val="980000"/>
              </a:solidFill>
            </a:endParaRPr>
          </a:p>
        </p:txBody>
      </p:sp>
      <p:cxnSp>
        <p:nvCxnSpPr>
          <p:cNvPr id="96" name="Google Shape;96;p18"/>
          <p:cNvCxnSpPr/>
          <p:nvPr/>
        </p:nvCxnSpPr>
        <p:spPr>
          <a:xfrm flipH="1">
            <a:off x="7099750" y="1132000"/>
            <a:ext cx="1187100" cy="10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7924100" y="753100"/>
            <a:ext cx="1172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Against</a:t>
            </a:r>
            <a:endParaRPr b="1" sz="1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932425"/>
            <a:ext cx="38751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“Cops called elderly Black man the                                      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n-word before shooting him to death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#KillerCops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“WHERE’S ALL THE #BlueLivesMatter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PEOPLE?? 2 POLICE OFFICERS SHOT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BY 2 WHITE MEN, BOTH SHOOTERS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CUSTODY NOT DEAD”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966475" y="863850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4857750" y="863850"/>
            <a:ext cx="38751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“Nothing Says #BlackLivesMatter like mass looting convenience stores &amp; shooting ppl over the death of an armed thug.”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“What is this world coming to when you can’t aim a gun at some cops without them shooting you?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28400" y="95850"/>
            <a:ext cx="828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</a:t>
            </a:r>
            <a:r>
              <a:rPr b="1" i="1" lang="en" sz="28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          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b="1" i="1" lang="en" sz="22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ANTI 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45775" y="4144275"/>
            <a:ext cx="824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4212750"/>
            <a:ext cx="8615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-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Twitter releases accounts linked to IRA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48" y="591650"/>
            <a:ext cx="4417502" cy="380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50" y="524400"/>
            <a:ext cx="4269297" cy="409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11700" y="4670050"/>
            <a:ext cx="8672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https://intelligence.house.gov/uploadedfiles/exhibit_b.pdf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https://medium.com/s/story/the-trolls-within-how-russian-information-operations-infiltrated-online-communities-691fb969b9e4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from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#BlackLivesMatter</a:t>
            </a:r>
            <a:r>
              <a:rPr b="1" lang="en" sz="2400">
                <a:highlight>
                  <a:srgbClr val="FFFFFF"/>
                </a:highlight>
              </a:rPr>
              <a:t> Dataset:</a:t>
            </a:r>
            <a:endParaRPr b="1" sz="2400"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20600"/>
            <a:ext cx="85206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@Crystal1Johnson</a:t>
            </a:r>
            <a:r>
              <a:rPr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 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and</a:t>
            </a:r>
            <a:r>
              <a:rPr i="1" lang="en" sz="2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@TEN_GOP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with most retweets.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Sensitive tweets were created by IRA accounts, not by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</a:rPr>
              <a:t>#BlackLivesMatter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or its activists.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514350" y="4251950"/>
            <a:ext cx="8149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